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113" d="100"/>
          <a:sy n="113" d="100"/>
        </p:scale>
        <p:origin x="510" y="10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41</c:v>
                </c:pt>
                <c:pt idx="1">
                  <c:v>43</c:v>
                </c:pt>
                <c:pt idx="2">
                  <c:v>44</c:v>
                </c:pt>
                <c:pt idx="3">
                  <c:v>49</c:v>
                </c:pt>
                <c:pt idx="4">
                  <c:v>49</c:v>
                </c:pt>
                <c:pt idx="5">
                  <c:v>40</c:v>
                </c:pt>
                <c:pt idx="6">
                  <c:v>49</c:v>
                </c:pt>
                <c:pt idx="7">
                  <c:v>42</c:v>
                </c:pt>
                <c:pt idx="8">
                  <c:v>49</c:v>
                </c:pt>
                <c:pt idx="9">
                  <c:v>43</c:v>
                </c:pt>
                <c:pt idx="10">
                  <c:v>44</c:v>
                </c:pt>
                <c:pt idx="11">
                  <c:v>47</c:v>
                </c:pt>
                <c:pt idx="12">
                  <c:v>48</c:v>
                </c:pt>
                <c:pt idx="13">
                  <c:v>40</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30</c:v>
                </c:pt>
                <c:pt idx="1">
                  <c:v>30</c:v>
                </c:pt>
                <c:pt idx="2">
                  <c:v>30</c:v>
                </c:pt>
                <c:pt idx="3">
                  <c:v>31</c:v>
                </c:pt>
                <c:pt idx="4">
                  <c:v>30</c:v>
                </c:pt>
                <c:pt idx="5">
                  <c:v>30</c:v>
                </c:pt>
                <c:pt idx="6">
                  <c:v>30</c:v>
                </c:pt>
                <c:pt idx="7">
                  <c:v>35</c:v>
                </c:pt>
                <c:pt idx="8">
                  <c:v>29</c:v>
                </c:pt>
                <c:pt idx="9">
                  <c:v>30</c:v>
                </c:pt>
                <c:pt idx="10">
                  <c:v>35</c:v>
                </c:pt>
                <c:pt idx="11">
                  <c:v>27</c:v>
                </c:pt>
                <c:pt idx="12">
                  <c:v>31</c:v>
                </c:pt>
                <c:pt idx="13">
                  <c:v>31</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45</c:v>
                </c:pt>
                <c:pt idx="1">
                  <c:v>44</c:v>
                </c:pt>
                <c:pt idx="2">
                  <c:v>43</c:v>
                </c:pt>
                <c:pt idx="3">
                  <c:v>46</c:v>
                </c:pt>
                <c:pt idx="4">
                  <c:v>50</c:v>
                </c:pt>
                <c:pt idx="5">
                  <c:v>49</c:v>
                </c:pt>
                <c:pt idx="6">
                  <c:v>46</c:v>
                </c:pt>
                <c:pt idx="7">
                  <c:v>50</c:v>
                </c:pt>
                <c:pt idx="8">
                  <c:v>41</c:v>
                </c:pt>
                <c:pt idx="9">
                  <c:v>49</c:v>
                </c:pt>
                <c:pt idx="10">
                  <c:v>46</c:v>
                </c:pt>
                <c:pt idx="11">
                  <c:v>43</c:v>
                </c:pt>
                <c:pt idx="12">
                  <c:v>50</c:v>
                </c:pt>
                <c:pt idx="13">
                  <c:v>48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28</c:v>
                </c:pt>
                <c:pt idx="1">
                  <c:v>32</c:v>
                </c:pt>
                <c:pt idx="2">
                  <c:v>30</c:v>
                </c:pt>
                <c:pt idx="3">
                  <c:v>35</c:v>
                </c:pt>
                <c:pt idx="4">
                  <c:v>29</c:v>
                </c:pt>
                <c:pt idx="5">
                  <c:v>32</c:v>
                </c:pt>
                <c:pt idx="6">
                  <c:v>25</c:v>
                </c:pt>
                <c:pt idx="7">
                  <c:v>26</c:v>
                </c:pt>
                <c:pt idx="8">
                  <c:v>33</c:v>
                </c:pt>
                <c:pt idx="9">
                  <c:v>26</c:v>
                </c:pt>
                <c:pt idx="10">
                  <c:v>35</c:v>
                </c:pt>
                <c:pt idx="11">
                  <c:v>31</c:v>
                </c:pt>
                <c:pt idx="12">
                  <c:v>27</c:v>
                </c:pt>
                <c:pt idx="13">
                  <c:v>35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43</c:v>
                </c:pt>
                <c:pt idx="2">
                  <c:v>42</c:v>
                </c:pt>
                <c:pt idx="3">
                  <c:v>47</c:v>
                </c:pt>
                <c:pt idx="4">
                  <c:v>45</c:v>
                </c:pt>
                <c:pt idx="5">
                  <c:v>42</c:v>
                </c:pt>
                <c:pt idx="6">
                  <c:v>40</c:v>
                </c:pt>
                <c:pt idx="7">
                  <c:v>50</c:v>
                </c:pt>
                <c:pt idx="8">
                  <c:v>41</c:v>
                </c:pt>
                <c:pt idx="9">
                  <c:v>45</c:v>
                </c:pt>
                <c:pt idx="10">
                  <c:v>48</c:v>
                </c:pt>
                <c:pt idx="11">
                  <c:v>40</c:v>
                </c:pt>
                <c:pt idx="12">
                  <c:v>44</c:v>
                </c:pt>
                <c:pt idx="13">
                  <c:v>47</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25</c:v>
                </c:pt>
                <c:pt idx="1">
                  <c:v>35</c:v>
                </c:pt>
                <c:pt idx="2">
                  <c:v>29</c:v>
                </c:pt>
                <c:pt idx="3">
                  <c:v>29</c:v>
                </c:pt>
                <c:pt idx="4">
                  <c:v>33</c:v>
                </c:pt>
                <c:pt idx="5">
                  <c:v>32</c:v>
                </c:pt>
                <c:pt idx="6">
                  <c:v>35</c:v>
                </c:pt>
                <c:pt idx="7">
                  <c:v>28</c:v>
                </c:pt>
                <c:pt idx="8">
                  <c:v>28</c:v>
                </c:pt>
                <c:pt idx="9">
                  <c:v>26</c:v>
                </c:pt>
                <c:pt idx="10">
                  <c:v>25</c:v>
                </c:pt>
                <c:pt idx="11">
                  <c:v>35</c:v>
                </c:pt>
                <c:pt idx="12">
                  <c:v>33</c:v>
                </c:pt>
                <c:pt idx="13">
                  <c:v>34</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12 Million in 2024, and is expected to reach USD 122 Million by 2032. The market shows a steady CAGR of 12% from 2025 to 2032. The Global Toy Market is characterized by intense competition, innovation and diverse consumer preferences. Key market drivers include increasing child population, rising disposable income, and technological advances leading to interactive toys. There's a marked shift towards eco-friendly toys due to increasing environmental consciousness. Key players such as Lego, Hasbro, and Mattel are continuously improving product offerings and leveraging e-commerce platforms for wider reach. Emergence of educational and multi-functional toys are significant market trends. Future growth is expected to be fuelled by augmented reality toys and increasing demand from emerging markets. Regulatory concerns over safety standards are significant challenges that need attention.
</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Innovations: The Global Toy Market is significantly driven by advancements in technology. The incorporation of technology in toys, such as robotics and the internet of things (IoT), has led to the creation of interactive toys that stimulate learning and creativity among children. This has greatly enhanced the consumer interest and demand for such toys worldwide. Investments in research and development for tech-powered toys, bolstered by improvements in artificial intelligence, virtual reality, and augmented reality, are expected to support the market growth.
Changing Consumer Preferences: The shift in consumer preferences towards educational and eco-friendly toys is a major market enabler. As awareness about the importance of sustainable products grows, manufacturers are being urged to produce ‘green’ toys made from bio-based materials. Furthermore, there is an increasing demand for toys that promote cognitive and developmental skills in children. This shift is driving toy companies to innovate and accommodate the growing market demand for 'smart' and sustainable toys. Thus, the trend of eco-consciousness and emphasis on early learning is anticipated to boost the global toy market.</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122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8023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508468489"/>
              </p:ext>
            </p:extLst>
          </p:nvPr>
        </p:nvGraphicFramePr>
        <p:xfrm>
          <a:off x="333828" y="914401"/>
          <a:ext cx="11494377" cy="3397624"/>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913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a:t>
                      </a:r>
                      <a:r>
                        <a:rPr lang="en-US" sz="1100" b="1" kern="1200" dirty="0" err="1">
                          <a:solidFill>
                            <a:schemeClr val="bg1"/>
                          </a:solidFill>
                          <a:latin typeface="+mn-lt"/>
                          <a:ea typeface="Poppins"/>
                          <a:cs typeface="Poppins" panose="00000500000000000000" pitchFamily="2" charset="0"/>
                          <a:sym typeface="Poppins"/>
                        </a:rPr>
                        <a:t>industry_title</a:t>
                      </a:r>
                      <a:r>
                        <a:rPr lang="en-US" sz="1100" b="1" kern="1200" dirty="0">
                          <a:solidFill>
                            <a:schemeClr val="bg1"/>
                          </a:solidFill>
                          <a:latin typeface="+mn-lt"/>
                          <a:ea typeface="Poppins"/>
                          <a:cs typeface="Poppins" panose="00000500000000000000" pitchFamily="2" charset="0"/>
                          <a:sym typeface="Poppins"/>
                        </a:rPr>
                        <a: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906300">
                <a:tc>
                  <a:txBody>
                    <a:bodyPr/>
                    <a:lstStyle/>
                    <a:p>
                      <a:pPr marL="0" marR="0" lvl="0" indent="0" algn="just" defTabSz="914400" rtl="0" eaLnBrk="1" fontAlgn="auto" latinLnBrk="0" hangingPunct="1">
                        <a:lnSpc>
                          <a:spcPct val="150000"/>
                        </a:lnSpc>
                        <a:spcBef>
                          <a:spcPts val="600"/>
                        </a:spcBef>
                        <a:spcAft>
                          <a:spcPts val="0"/>
                        </a:spcAft>
                        <a:buClr>
                          <a:srgbClr val="212529"/>
                        </a:buClr>
                        <a:buSzPts val="1600"/>
                        <a:buFont typeface="Arial"/>
                        <a:buNone/>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Innovation and technological advancement is a top key driver in the global toy market. With the rise of technology, traditional toys are now being reinvented with a digital twist. This allows for new play experiences that could not have been imagined a few years ago. For instance, Lego, a leading toy manufacturer, has introduced an augmented reality app that brings its physical sets to life. This not only enhances the play experience but also attracts the tech-savvy generation.
Another example is the introduction of educational tech toys. Companies like LeapFrog and VTech have developed toys that teach children various subjects like math and science while they play. These educational toys are designed to make learning fun and interactive, thereby increasing their demand. The integration of technology into toys has allowed manufacturers to add a learning component to their products, which appeals to parents who want their children to learn while they play.
Furthermore, advancements in technology have also led to the development of smart toys. These toys can connect to the internet, allowing for interactive play that can be customized to the child's preferences. For example, the popular 'Hello Barbie' doll by Mattel uses artificial intelligence to engage in real conversations with children. The adoption of these high-tech toys is increasing as they provide unique and personalized play experiences. In conclusion, innovation and technological advancement are driving the growth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312025"/>
            <a:ext cx="11522439" cy="2098715"/>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72533947"/>
              </p:ext>
            </p:extLst>
          </p:nvPr>
        </p:nvGraphicFramePr>
        <p:xfrm>
          <a:off x="311603" y="914952"/>
          <a:ext cx="11494377" cy="3630153"/>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61434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15804">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is seeing a significant slowdown in growth due to the high initial capital required for investment and setup costs. These burdensome costs can inhibit new entrants from participating in the industry, ultimately leading to a lack of market competition increase. With the expensive pre-production phase including product design, testing, finding manufacturers and marketing expenses, potential entrants may find it difficult to navigate these financial stumbling blocks, negatively affecting the industry's potential growth.
The upgrading of technology and safety standards in the global toy market also demands excessive capital investment, further stiffening the growth. The production of technologically advanced toys often requires substantial upfront costs to ensure the toys meet consumer expectations and safety regulations. Moreover, the price sensitivity of consumers exacerbates the challenge as they are reluctant to pay a premium for toy products, thus, pinching the profit margins of manufacturers and slowing down the overall market growth.</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4545106"/>
            <a:ext cx="11494377" cy="1885511"/>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1000-5000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2000</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2000</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1000-5000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www.appleinc..com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 leading company in the Global Toy Market industry, providing innovative solutions and services to customers worldwide. The company has established itself as a key player in the market through its commitment to quality, innovation, and customer satisfaction. With a strong focus on research and development, the company continues to expand its product portfolio and market presence globally.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Industry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13664</TotalTime>
  <Words>2444</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86</cp:revision>
  <dcterms:created xsi:type="dcterms:W3CDTF">2024-08-12T13:13:25Z</dcterms:created>
  <dcterms:modified xsi:type="dcterms:W3CDTF">2025-09-15T19:38:24Z</dcterms:modified>
</cp:coreProperties>
</file>